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59" r:id="rId6"/>
    <p:sldId id="261" r:id="rId7"/>
    <p:sldId id="263" r:id="rId8"/>
    <p:sldId id="264" r:id="rId9"/>
    <p:sldId id="265" r:id="rId10"/>
    <p:sldId id="267"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EDE5E5-A3F5-2645-94A8-5017DC78699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25681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DE5E5-A3F5-2645-94A8-5017DC78699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32258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DE5E5-A3F5-2645-94A8-5017DC78699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174253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DE5E5-A3F5-2645-94A8-5017DC78699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273262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DE5E5-A3F5-2645-94A8-5017DC78699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404140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EDE5E5-A3F5-2645-94A8-5017DC78699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423777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DE5E5-A3F5-2645-94A8-5017DC78699E}"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299760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EDE5E5-A3F5-2645-94A8-5017DC78699E}"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295033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DE5E5-A3F5-2645-94A8-5017DC78699E}"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101639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DE5E5-A3F5-2645-94A8-5017DC78699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425526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DE5E5-A3F5-2645-94A8-5017DC78699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96F0-4095-4242-B836-15193F38BDB9}" type="slidenum">
              <a:rPr lang="en-US" smtClean="0"/>
              <a:t>‹#›</a:t>
            </a:fld>
            <a:endParaRPr lang="en-US"/>
          </a:p>
        </p:txBody>
      </p:sp>
    </p:spTree>
    <p:extLst>
      <p:ext uri="{BB962C8B-B14F-4D97-AF65-F5344CB8AC3E}">
        <p14:creationId xmlns:p14="http://schemas.microsoft.com/office/powerpoint/2010/main" val="369799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DE5E5-A3F5-2645-94A8-5017DC78699E}" type="datetimeFigureOut">
              <a:rPr lang="en-US" smtClean="0"/>
              <a:t>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696F0-4095-4242-B836-15193F38BDB9}" type="slidenum">
              <a:rPr lang="en-US" smtClean="0"/>
              <a:t>‹#›</a:t>
            </a:fld>
            <a:endParaRPr lang="en-US"/>
          </a:p>
        </p:txBody>
      </p:sp>
    </p:spTree>
    <p:extLst>
      <p:ext uri="{BB962C8B-B14F-4D97-AF65-F5344CB8AC3E}">
        <p14:creationId xmlns:p14="http://schemas.microsoft.com/office/powerpoint/2010/main" val="36615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5_R116786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9403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Topic 4 Lesson 5 </a:t>
            </a:r>
            <a:r>
              <a:rPr lang="en-US" sz="2400" dirty="0"/>
              <a:t>The Scientific Revolution </a:t>
            </a:r>
          </a:p>
        </p:txBody>
      </p:sp>
    </p:spTree>
    <p:extLst>
      <p:ext uri="{BB962C8B-B14F-4D97-AF65-F5344CB8AC3E}">
        <p14:creationId xmlns:p14="http://schemas.microsoft.com/office/powerpoint/2010/main" val="340201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95366"/>
            <a:ext cx="8664303" cy="461665"/>
          </a:xfrm>
          <a:prstGeom prst="rect">
            <a:avLst/>
          </a:prstGeom>
          <a:noFill/>
        </p:spPr>
        <p:txBody>
          <a:bodyPr vert="horz" wrap="square" rtlCol="0">
            <a:spAutoFit/>
          </a:bodyPr>
          <a:lstStyle/>
          <a:p>
            <a:pPr algn="ctr"/>
            <a:r>
              <a:rPr lang="en-US" sz="2400" b="1" dirty="0">
                <a:solidFill>
                  <a:srgbClr val="0072BC"/>
                </a:solidFill>
              </a:rPr>
              <a:t>Breakthroughs in Medicine and Chemistry</a:t>
            </a:r>
          </a:p>
        </p:txBody>
      </p:sp>
      <p:sp>
        <p:nvSpPr>
          <p:cNvPr id="3" name="TextBox 2"/>
          <p:cNvSpPr txBox="1"/>
          <p:nvPr/>
        </p:nvSpPr>
        <p:spPr>
          <a:xfrm>
            <a:off x="279399" y="929277"/>
            <a:ext cx="8664303" cy="6001643"/>
          </a:xfrm>
          <a:prstGeom prst="rect">
            <a:avLst/>
          </a:prstGeom>
          <a:noFill/>
        </p:spPr>
        <p:txBody>
          <a:bodyPr vert="horz" wrap="square" rtlCol="0">
            <a:spAutoFit/>
          </a:bodyPr>
          <a:lstStyle/>
          <a:p>
            <a:pPr algn="ctr"/>
            <a:r>
              <a:rPr lang="en-US" sz="2400" dirty="0"/>
              <a:t>Exploring Human Anatomy</a:t>
            </a:r>
          </a:p>
          <a:p>
            <a:pPr marL="342900" indent="-342900">
              <a:buFont typeface="Arial" panose="020B0604020202020204" pitchFamily="34" charset="0"/>
              <a:buChar char="•"/>
            </a:pPr>
            <a:r>
              <a:rPr lang="en-US" sz="2400" dirty="0"/>
              <a:t>Medieval physicians relied on Galen, but he had made many errors in his work</a:t>
            </a:r>
          </a:p>
          <a:p>
            <a:pPr marL="342900" indent="-342900">
              <a:buFont typeface="Arial" panose="020B0604020202020204" pitchFamily="34" charset="0"/>
              <a:buChar char="•"/>
            </a:pPr>
            <a:r>
              <a:rPr lang="en-US" sz="2400" dirty="0"/>
              <a:t>1543 Andreas Vesalius will create the first accurate and detailed study of human anatomy, correcting errors from before</a:t>
            </a:r>
          </a:p>
          <a:p>
            <a:pPr marL="342900" indent="-342900">
              <a:buFont typeface="Arial" panose="020B0604020202020204" pitchFamily="34" charset="0"/>
              <a:buChar char="•"/>
            </a:pPr>
            <a:r>
              <a:rPr lang="en-US" sz="2400" dirty="0" err="1"/>
              <a:t>Ambroise</a:t>
            </a:r>
            <a:r>
              <a:rPr lang="en-US" sz="2400" dirty="0"/>
              <a:t> Pare invents better ointment to prevent infection, better ways to seal wounds during surgery, various scientific instruments, and prosthetic limbs</a:t>
            </a:r>
          </a:p>
          <a:p>
            <a:pPr marL="342900" indent="-342900">
              <a:buFont typeface="Arial" panose="020B0604020202020204" pitchFamily="34" charset="0"/>
              <a:buChar char="•"/>
            </a:pPr>
            <a:r>
              <a:rPr lang="en-US" sz="2400" dirty="0"/>
              <a:t>William Harvey (English) will describe the circulation of blood for the first time and show that the heart pumps blood through veins</a:t>
            </a:r>
          </a:p>
          <a:p>
            <a:pPr algn="ctr"/>
            <a:r>
              <a:rPr lang="en-US" sz="2400" dirty="0"/>
              <a:t>The Microscope</a:t>
            </a:r>
          </a:p>
          <a:p>
            <a:pPr marL="342900" indent="-342900">
              <a:buFont typeface="Arial" panose="020B0604020202020204" pitchFamily="34" charset="0"/>
              <a:buChar char="•"/>
            </a:pPr>
            <a:r>
              <a:rPr lang="en-US" sz="2400" dirty="0"/>
              <a:t>Anton Leeuwenhoek (Dutch) perfects the single lens microscope</a:t>
            </a:r>
          </a:p>
          <a:p>
            <a:pPr marL="342900" indent="-342900">
              <a:buFont typeface="Arial" panose="020B0604020202020204" pitchFamily="34" charset="0"/>
              <a:buChar char="•"/>
            </a:pPr>
            <a:r>
              <a:rPr lang="en-US" sz="2400" dirty="0"/>
              <a:t>He will look at water and see tiny organisms and be the first human to see cells and microorganism</a:t>
            </a:r>
          </a:p>
          <a:p>
            <a:pPr marL="342900" indent="-342900">
              <a:buFont typeface="Arial" panose="020B0604020202020204" pitchFamily="34" charset="0"/>
              <a:buChar char="•"/>
            </a:pPr>
            <a:r>
              <a:rPr lang="en-US" sz="2400" dirty="0"/>
              <a:t>He will be called the founder of microbiology</a:t>
            </a:r>
          </a:p>
          <a:p>
            <a:pPr algn="ctr"/>
            <a:endParaRPr lang="en-US" sz="2400" dirty="0"/>
          </a:p>
        </p:txBody>
      </p:sp>
    </p:spTree>
    <p:extLst>
      <p:ext uri="{BB962C8B-B14F-4D97-AF65-F5344CB8AC3E}">
        <p14:creationId xmlns:p14="http://schemas.microsoft.com/office/powerpoint/2010/main" val="141417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20760" cy="461665"/>
          </a:xfrm>
          <a:prstGeom prst="rect">
            <a:avLst/>
          </a:prstGeom>
          <a:noFill/>
        </p:spPr>
        <p:txBody>
          <a:bodyPr vert="horz" wrap="square" rtlCol="0">
            <a:spAutoFit/>
          </a:bodyPr>
          <a:lstStyle/>
          <a:p>
            <a:pPr algn="ctr"/>
            <a:r>
              <a:rPr lang="en-US" sz="2400" b="1" dirty="0">
                <a:solidFill>
                  <a:srgbClr val="0072BC"/>
                </a:solidFill>
              </a:rPr>
              <a:t>Breakthroughs in Medicine and Chemistry</a:t>
            </a:r>
          </a:p>
        </p:txBody>
      </p:sp>
      <p:sp>
        <p:nvSpPr>
          <p:cNvPr id="3" name="TextBox 2"/>
          <p:cNvSpPr txBox="1"/>
          <p:nvPr/>
        </p:nvSpPr>
        <p:spPr>
          <a:xfrm>
            <a:off x="209732" y="1173117"/>
            <a:ext cx="8620760" cy="5632311"/>
          </a:xfrm>
          <a:prstGeom prst="rect">
            <a:avLst/>
          </a:prstGeom>
          <a:noFill/>
        </p:spPr>
        <p:txBody>
          <a:bodyPr vert="horz" wrap="square" rtlCol="0">
            <a:spAutoFit/>
          </a:bodyPr>
          <a:lstStyle/>
          <a:p>
            <a:pPr lvl="0" algn="ctr"/>
            <a:r>
              <a:rPr lang="en-US" sz="2400" dirty="0">
                <a:solidFill>
                  <a:prstClr val="black"/>
                </a:solidFill>
              </a:rPr>
              <a:t>The New Science of Chemistry</a:t>
            </a:r>
          </a:p>
          <a:p>
            <a:pPr marL="342900" lvl="0" indent="-342900">
              <a:buFont typeface="Arial" panose="020B0604020202020204" pitchFamily="34" charset="0"/>
              <a:buChar char="•"/>
            </a:pPr>
            <a:r>
              <a:rPr lang="en-US" sz="2400" dirty="0">
                <a:solidFill>
                  <a:prstClr val="black"/>
                </a:solidFill>
              </a:rPr>
              <a:t>First known as alchemy, during the scientific revolution it will free itself from any magical notions</a:t>
            </a:r>
          </a:p>
          <a:p>
            <a:pPr marL="342900" lvl="0" indent="-342900">
              <a:buFont typeface="Arial" panose="020B0604020202020204" pitchFamily="34" charset="0"/>
              <a:buChar char="•"/>
            </a:pPr>
            <a:r>
              <a:rPr lang="en-US" sz="2400" dirty="0">
                <a:solidFill>
                  <a:prstClr val="black"/>
                </a:solidFill>
              </a:rPr>
              <a:t>Robert Boyle (English) explained that all matter was composed of tiny particles that behave in knowable ways. This will open the way to modern chemical analysis of the composition of matter </a:t>
            </a:r>
          </a:p>
          <a:p>
            <a:pPr lvl="0" algn="ctr"/>
            <a:r>
              <a:rPr lang="en-US" sz="2400" dirty="0">
                <a:solidFill>
                  <a:prstClr val="black"/>
                </a:solidFill>
              </a:rPr>
              <a:t>Isaac Newton Links the Sciences</a:t>
            </a:r>
          </a:p>
          <a:p>
            <a:pPr marL="342900" lvl="0" indent="-342900">
              <a:buFont typeface="Arial" panose="020B0604020202020204" pitchFamily="34" charset="0"/>
              <a:buChar char="•"/>
            </a:pPr>
            <a:r>
              <a:rPr lang="en-US" sz="2400" dirty="0">
                <a:solidFill>
                  <a:prstClr val="black"/>
                </a:solidFill>
              </a:rPr>
              <a:t>He’s English and has a brilliant theory why planets moved the way they did. He spends 20 years perfecting his theory, inventing calculus along the way</a:t>
            </a:r>
          </a:p>
          <a:p>
            <a:pPr marL="342900" lvl="0" indent="-342900">
              <a:buFont typeface="Arial" panose="020B0604020202020204" pitchFamily="34" charset="0"/>
              <a:buChar char="•"/>
            </a:pPr>
            <a:r>
              <a:rPr lang="en-US" sz="2400" dirty="0">
                <a:solidFill>
                  <a:prstClr val="black"/>
                </a:solidFill>
              </a:rPr>
              <a:t>1687 he explains gravity and how all motion in the universe can be measured and described mathematically</a:t>
            </a:r>
          </a:p>
          <a:p>
            <a:pPr marL="342900" lvl="0" indent="-342900">
              <a:buFont typeface="Arial" panose="020B0604020202020204" pitchFamily="34" charset="0"/>
              <a:buChar char="•"/>
            </a:pPr>
            <a:r>
              <a:rPr lang="en-US" sz="2400" dirty="0">
                <a:solidFill>
                  <a:prstClr val="black"/>
                </a:solidFill>
              </a:rPr>
              <a:t>This seems to link the sciences of physics and astronomy with mathematics like gravity binds the universe together</a:t>
            </a:r>
          </a:p>
          <a:p>
            <a:pPr marL="342900" lvl="0" indent="-342900">
              <a:buFont typeface="Arial" panose="020B0604020202020204" pitchFamily="34" charset="0"/>
              <a:buChar char="•"/>
            </a:pPr>
            <a:r>
              <a:rPr lang="en-US" sz="2400" dirty="0">
                <a:solidFill>
                  <a:prstClr val="black"/>
                </a:solidFill>
              </a:rPr>
              <a:t>He will be one of the most influential scientist of </a:t>
            </a:r>
            <a:r>
              <a:rPr lang="en-US" sz="2400">
                <a:solidFill>
                  <a:prstClr val="black"/>
                </a:solidFill>
              </a:rPr>
              <a:t>all time</a:t>
            </a:r>
            <a:endParaRPr lang="en-US" sz="2400" dirty="0">
              <a:solidFill>
                <a:prstClr val="black"/>
              </a:solidFill>
            </a:endParaRPr>
          </a:p>
        </p:txBody>
      </p:sp>
    </p:spTree>
    <p:extLst>
      <p:ext uri="{BB962C8B-B14F-4D97-AF65-F5344CB8AC3E}">
        <p14:creationId xmlns:p14="http://schemas.microsoft.com/office/powerpoint/2010/main" val="296160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Breakthroughs in Medicine and Chemistry</a:t>
            </a:r>
          </a:p>
        </p:txBody>
      </p:sp>
      <p:pic>
        <p:nvPicPr>
          <p:cNvPr id="3" name="Picture 2" descr="HSWH_SC_L05_R116788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435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English surgeon John Banister dissects a corpse to teach students about human anatomy. New approaches to scientific investigation helped to change how physicians learned about the human body.</a:t>
            </a:r>
          </a:p>
        </p:txBody>
      </p:sp>
    </p:spTree>
    <p:extLst>
      <p:ext uri="{BB962C8B-B14F-4D97-AF65-F5344CB8AC3E}">
        <p14:creationId xmlns:p14="http://schemas.microsoft.com/office/powerpoint/2010/main" val="143098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Changing Views of the Universe</a:t>
            </a:r>
          </a:p>
        </p:txBody>
      </p:sp>
      <p:sp>
        <p:nvSpPr>
          <p:cNvPr id="3" name="TextBox 2"/>
          <p:cNvSpPr txBox="1"/>
          <p:nvPr/>
        </p:nvSpPr>
        <p:spPr>
          <a:xfrm>
            <a:off x="279400" y="1460500"/>
            <a:ext cx="7620000" cy="2308324"/>
          </a:xfrm>
          <a:prstGeom prst="rect">
            <a:avLst/>
          </a:prstGeom>
          <a:noFill/>
        </p:spPr>
        <p:txBody>
          <a:bodyPr vert="horz" rtlCol="0">
            <a:spAutoFit/>
          </a:bodyPr>
          <a:lstStyle/>
          <a:p>
            <a:r>
              <a:rPr lang="en-US" sz="1600"/>
              <a:t>How did the discoveries of Copernicus and other astronomers affect the way people viewed the universe?</a:t>
            </a:r>
          </a:p>
          <a:p>
            <a:endParaRPr lang="en-US" sz="1600"/>
          </a:p>
          <a:p>
            <a:r>
              <a:rPr lang="en-US" sz="1600"/>
              <a:t>A.  Their experiments proved that the ancient classical astronomers had been correct about how the universe functioned.</a:t>
            </a:r>
          </a:p>
          <a:p>
            <a:r>
              <a:rPr lang="en-US" sz="1600"/>
              <a:t>B.  Their observations supported the Ptolemaic view of the universe.</a:t>
            </a:r>
          </a:p>
          <a:p>
            <a:r>
              <a:rPr lang="en-US" sz="1600"/>
              <a:t>C.  Their discoveries reinforced traditional Church teachings on the relationship between Earth and the stars and other planets.</a:t>
            </a:r>
          </a:p>
          <a:p>
            <a:r>
              <a:rPr lang="en-US" sz="1600"/>
              <a:t>D.  Their observations proved that the universe was heliocentric.</a:t>
            </a:r>
          </a:p>
        </p:txBody>
      </p:sp>
    </p:spTree>
    <p:extLst>
      <p:ext uri="{BB962C8B-B14F-4D97-AF65-F5344CB8AC3E}">
        <p14:creationId xmlns:p14="http://schemas.microsoft.com/office/powerpoint/2010/main" val="154896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New Scientific Method</a:t>
            </a: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a:t>The ideas of Francis Bacon and René Descartes led to a new scientific method because they both believed that</a:t>
            </a:r>
          </a:p>
          <a:p>
            <a:endParaRPr lang="en-US" sz="1600"/>
          </a:p>
          <a:p>
            <a:r>
              <a:rPr lang="en-US" sz="1600"/>
              <a:t>A.  the discoveries of the ancient philosophers were valid but should be documented in a modern way.</a:t>
            </a:r>
          </a:p>
          <a:p>
            <a:r>
              <a:rPr lang="en-US" sz="1600"/>
              <a:t>B.  truth could only be determined after a process of investigation.</a:t>
            </a:r>
          </a:p>
          <a:p>
            <a:r>
              <a:rPr lang="en-US" sz="1600"/>
              <a:t>C.  the traditional teachings of the Church should form the basis of all scientific inquiry.</a:t>
            </a:r>
          </a:p>
          <a:p>
            <a:r>
              <a:rPr lang="en-US" sz="1600"/>
              <a:t>D.  basic scientific fact is obvious to those who look hard enough at available data.</a:t>
            </a:r>
          </a:p>
        </p:txBody>
      </p:sp>
    </p:spTree>
    <p:extLst>
      <p:ext uri="{BB962C8B-B14F-4D97-AF65-F5344CB8AC3E}">
        <p14:creationId xmlns:p14="http://schemas.microsoft.com/office/powerpoint/2010/main" val="40368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Breakthroughs in Medicine and Chemistry</a:t>
            </a: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a:t>Some of the most profound work of the Scientific Revolution came from Isaac Newton. His work included</a:t>
            </a:r>
          </a:p>
          <a:p>
            <a:endParaRPr lang="en-US" sz="1600"/>
          </a:p>
          <a:p>
            <a:r>
              <a:rPr lang="en-US" sz="1600"/>
              <a:t>A.  the discovery of the human circulatory system and how the heart acts to pump blood through that system.</a:t>
            </a:r>
          </a:p>
          <a:p>
            <a:r>
              <a:rPr lang="en-US" sz="1600"/>
              <a:t>B.  developing a microscope that was powerful enough to see tiny organisms invisible to the naked eye.</a:t>
            </a:r>
          </a:p>
          <a:p>
            <a:r>
              <a:rPr lang="en-US" sz="1600"/>
              <a:t>C.  discovering that specific chemicals are the building blocks of life.</a:t>
            </a:r>
          </a:p>
          <a:p>
            <a:r>
              <a:rPr lang="en-US" sz="1600"/>
              <a:t>D.  the discovery that nature follows uniform laws and that all motion in the universe can be measured and described mathematically.</a:t>
            </a:r>
          </a:p>
        </p:txBody>
      </p:sp>
    </p:spTree>
    <p:extLst>
      <p:ext uri="{BB962C8B-B14F-4D97-AF65-F5344CB8AC3E}">
        <p14:creationId xmlns:p14="http://schemas.microsoft.com/office/powerpoint/2010/main" val="213825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470175"/>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1851986"/>
            <a:ext cx="7620000" cy="4893647"/>
          </a:xfrm>
          <a:prstGeom prst="rect">
            <a:avLst/>
          </a:prstGeom>
          <a:noFill/>
        </p:spPr>
        <p:txBody>
          <a:bodyPr vert="horz" rtlCol="0">
            <a:spAutoFit/>
          </a:bodyPr>
          <a:lstStyle/>
          <a:p>
            <a:pPr marL="342900" indent="-342900">
              <a:buChar char="•"/>
            </a:pPr>
            <a:r>
              <a:rPr lang="en-US" sz="2400" dirty="0"/>
              <a:t>Nicolaus Copernicus</a:t>
            </a:r>
          </a:p>
          <a:p>
            <a:pPr marL="342900" indent="-342900">
              <a:buChar char="•"/>
            </a:pPr>
            <a:r>
              <a:rPr lang="en-US" sz="2400" dirty="0"/>
              <a:t>heliocentric</a:t>
            </a:r>
          </a:p>
          <a:p>
            <a:pPr marL="342900" indent="-342900">
              <a:buChar char="•"/>
            </a:pPr>
            <a:r>
              <a:rPr lang="en-US" sz="2400" dirty="0" err="1"/>
              <a:t>Tycho</a:t>
            </a:r>
            <a:r>
              <a:rPr lang="en-US" sz="2400" dirty="0"/>
              <a:t> Brahe</a:t>
            </a:r>
          </a:p>
          <a:p>
            <a:pPr marL="342900" indent="-342900">
              <a:buChar char="•"/>
            </a:pPr>
            <a:r>
              <a:rPr lang="en-US" sz="2400" dirty="0"/>
              <a:t>Johannes Kepler</a:t>
            </a:r>
          </a:p>
          <a:p>
            <a:pPr marL="342900" indent="-342900">
              <a:buChar char="•"/>
            </a:pPr>
            <a:r>
              <a:rPr lang="en-US" sz="2400" dirty="0"/>
              <a:t>Galileo Galilei</a:t>
            </a:r>
          </a:p>
          <a:p>
            <a:pPr marL="342900" indent="-342900">
              <a:buChar char="•"/>
            </a:pPr>
            <a:r>
              <a:rPr lang="en-US" sz="2400" dirty="0"/>
              <a:t>scientific method.</a:t>
            </a:r>
          </a:p>
          <a:p>
            <a:pPr marL="342900" indent="-342900">
              <a:buChar char="•"/>
            </a:pPr>
            <a:r>
              <a:rPr lang="en-US" sz="2400" dirty="0"/>
              <a:t>Francis Bacon</a:t>
            </a:r>
          </a:p>
          <a:p>
            <a:pPr marL="342900" indent="-342900">
              <a:buChar char="•"/>
            </a:pPr>
            <a:r>
              <a:rPr lang="en-US" sz="2400" dirty="0"/>
              <a:t>René Descartes</a:t>
            </a:r>
          </a:p>
          <a:p>
            <a:pPr marL="342900" indent="-342900">
              <a:buChar char="•"/>
            </a:pPr>
            <a:r>
              <a:rPr lang="en-US" sz="2400" dirty="0"/>
              <a:t>hypothesis,</a:t>
            </a:r>
          </a:p>
          <a:p>
            <a:pPr marL="342900" indent="-342900">
              <a:buChar char="•"/>
            </a:pPr>
            <a:r>
              <a:rPr lang="en-US" sz="2400" dirty="0"/>
              <a:t>Robert Boyle</a:t>
            </a:r>
          </a:p>
          <a:p>
            <a:pPr marL="342900" indent="-342900">
              <a:buChar char="•"/>
            </a:pPr>
            <a:r>
              <a:rPr lang="en-US" sz="2400" dirty="0"/>
              <a:t>Isaac Newton</a:t>
            </a:r>
          </a:p>
          <a:p>
            <a:pPr marL="342900" indent="-342900">
              <a:buChar char="•"/>
            </a:pPr>
            <a:r>
              <a:rPr lang="en-US" sz="2400" dirty="0"/>
              <a:t>calculus</a:t>
            </a:r>
          </a:p>
          <a:p>
            <a:pPr marL="342900" indent="-342900">
              <a:buChar char="•"/>
            </a:pPr>
            <a:r>
              <a:rPr lang="en-US" sz="2400" dirty="0"/>
              <a:t>gravity</a:t>
            </a:r>
          </a:p>
        </p:txBody>
      </p:sp>
      <p:sp>
        <p:nvSpPr>
          <p:cNvPr id="6" name="TextBox 5"/>
          <p:cNvSpPr txBox="1"/>
          <p:nvPr/>
        </p:nvSpPr>
        <p:spPr>
          <a:xfrm>
            <a:off x="279400" y="294361"/>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Lesson 5 </a:t>
            </a:r>
            <a:r>
              <a:rPr lang="en-US" sz="2400" dirty="0"/>
              <a:t>The Scientific Revolution </a:t>
            </a:r>
          </a:p>
        </p:txBody>
      </p:sp>
    </p:spTree>
    <p:extLst>
      <p:ext uri="{BB962C8B-B14F-4D97-AF65-F5344CB8AC3E}">
        <p14:creationId xmlns:p14="http://schemas.microsoft.com/office/powerpoint/2010/main" val="108745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399" y="2032000"/>
            <a:ext cx="8368211" cy="1938992"/>
          </a:xfrm>
          <a:prstGeom prst="rect">
            <a:avLst/>
          </a:prstGeom>
          <a:noFill/>
        </p:spPr>
        <p:txBody>
          <a:bodyPr vert="horz" wrap="square" rtlCol="0">
            <a:spAutoFit/>
          </a:bodyPr>
          <a:lstStyle/>
          <a:p>
            <a:pPr marL="342900" indent="-342900">
              <a:buChar char="•"/>
            </a:pPr>
            <a:r>
              <a:rPr lang="en-US" sz="2400" dirty="0"/>
              <a:t>Explain how new discoveries in astronomy changed the way people viewed the universe.</a:t>
            </a:r>
          </a:p>
          <a:p>
            <a:pPr marL="342900" indent="-342900">
              <a:buChar char="•"/>
            </a:pPr>
            <a:r>
              <a:rPr lang="en-US" sz="2400" dirty="0"/>
              <a:t>Understand the new scientific method and how it developed.</a:t>
            </a:r>
          </a:p>
          <a:p>
            <a:pPr marL="342900" indent="-342900">
              <a:buChar char="•"/>
            </a:pPr>
            <a:r>
              <a:rPr lang="en-US" sz="2400" dirty="0"/>
              <a:t>Identify the contributions that Galileo, Copernicus, Newton, and other scientists made to the Scientific Revolution.</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Topic 4 Lesson 5 </a:t>
            </a:r>
            <a:r>
              <a:rPr lang="en-US" sz="2400" dirty="0"/>
              <a:t>The Scientific Revolution </a:t>
            </a:r>
          </a:p>
        </p:txBody>
      </p:sp>
    </p:spTree>
    <p:extLst>
      <p:ext uri="{BB962C8B-B14F-4D97-AF65-F5344CB8AC3E}">
        <p14:creationId xmlns:p14="http://schemas.microsoft.com/office/powerpoint/2010/main" val="327310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82155"/>
            <a:ext cx="8673011" cy="461665"/>
          </a:xfrm>
          <a:prstGeom prst="rect">
            <a:avLst/>
          </a:prstGeom>
          <a:noFill/>
        </p:spPr>
        <p:txBody>
          <a:bodyPr vert="horz" wrap="square" rtlCol="0">
            <a:spAutoFit/>
          </a:bodyPr>
          <a:lstStyle/>
          <a:p>
            <a:pPr algn="ctr"/>
            <a:r>
              <a:rPr lang="en-US" sz="2400" b="1" dirty="0">
                <a:solidFill>
                  <a:srgbClr val="0072BC"/>
                </a:solidFill>
              </a:rPr>
              <a:t>Changing Views of the Universe</a:t>
            </a:r>
          </a:p>
        </p:txBody>
      </p:sp>
      <p:sp>
        <p:nvSpPr>
          <p:cNvPr id="3" name="TextBox 2"/>
          <p:cNvSpPr txBox="1"/>
          <p:nvPr/>
        </p:nvSpPr>
        <p:spPr>
          <a:xfrm>
            <a:off x="279399" y="658697"/>
            <a:ext cx="8673011" cy="6001643"/>
          </a:xfrm>
          <a:prstGeom prst="rect">
            <a:avLst/>
          </a:prstGeom>
          <a:noFill/>
        </p:spPr>
        <p:txBody>
          <a:bodyPr vert="horz" wrap="square" rtlCol="0">
            <a:spAutoFit/>
          </a:bodyPr>
          <a:lstStyle/>
          <a:p>
            <a:pPr algn="ctr"/>
            <a:r>
              <a:rPr lang="en-US" sz="2400" dirty="0"/>
              <a:t>Old Views</a:t>
            </a:r>
          </a:p>
          <a:p>
            <a:pPr marL="342900" indent="-342900">
              <a:buFont typeface="Arial" panose="020B0604020202020204" pitchFamily="34" charset="0"/>
              <a:buChar char="•"/>
            </a:pPr>
            <a:r>
              <a:rPr lang="en-US" sz="2400" dirty="0"/>
              <a:t>Before the mid 1500’s scholars believed Ancient Greeks like Aristotle and Ptolemy</a:t>
            </a:r>
          </a:p>
          <a:p>
            <a:pPr algn="ctr"/>
            <a:r>
              <a:rPr lang="en-US" sz="2400" dirty="0"/>
              <a:t>Copernicus Offers a New Theory</a:t>
            </a:r>
          </a:p>
          <a:p>
            <a:pPr marL="342900" indent="-342900">
              <a:buFont typeface="Arial" panose="020B0604020202020204" pitchFamily="34" charset="0"/>
              <a:buChar char="•"/>
            </a:pPr>
            <a:r>
              <a:rPr lang="en-US" sz="2400" dirty="0"/>
              <a:t>Copernicus in 1543 proposes that the sun is the center of the universe and that the planets rotate around it</a:t>
            </a:r>
          </a:p>
          <a:p>
            <a:pPr marL="342900" indent="-342900">
              <a:buFont typeface="Arial" panose="020B0604020202020204" pitchFamily="34" charset="0"/>
              <a:buChar char="•"/>
            </a:pPr>
            <a:r>
              <a:rPr lang="en-US" sz="2400" dirty="0"/>
              <a:t>Most experts will reject this idea </a:t>
            </a:r>
          </a:p>
          <a:p>
            <a:pPr marL="342900" indent="-342900">
              <a:buFont typeface="Arial" panose="020B0604020202020204" pitchFamily="34" charset="0"/>
              <a:buChar char="•"/>
            </a:pPr>
            <a:r>
              <a:rPr lang="en-US" sz="2400" dirty="0"/>
              <a:t>Danish astronomer </a:t>
            </a:r>
            <a:r>
              <a:rPr lang="en-US" sz="2400" dirty="0" err="1"/>
              <a:t>Tycho</a:t>
            </a:r>
            <a:r>
              <a:rPr lang="en-US" sz="2400" dirty="0"/>
              <a:t> Brahe provided data supporting Copernicus by observing the movement of heavenly bodies</a:t>
            </a:r>
          </a:p>
          <a:p>
            <a:pPr marL="342900" indent="-342900">
              <a:buFont typeface="Arial" panose="020B0604020202020204" pitchFamily="34" charset="0"/>
              <a:buChar char="•"/>
            </a:pPr>
            <a:r>
              <a:rPr lang="en-US" sz="2400" dirty="0"/>
              <a:t>Johannes Kepler will use </a:t>
            </a:r>
            <a:r>
              <a:rPr lang="en-US" sz="2400" dirty="0" err="1"/>
              <a:t>Tycho’s</a:t>
            </a:r>
            <a:r>
              <a:rPr lang="en-US" sz="2400" dirty="0"/>
              <a:t> data to calculate the orbits of planets moving around the sun proving Copernicus right</a:t>
            </a:r>
          </a:p>
          <a:p>
            <a:pPr algn="ctr"/>
            <a:r>
              <a:rPr lang="en-US" sz="2400" dirty="0"/>
              <a:t>The Church Rejects Galileo’s Discoveries</a:t>
            </a:r>
          </a:p>
          <a:p>
            <a:pPr marL="342900" indent="-342900">
              <a:buFont typeface="Arial" panose="020B0604020202020204" pitchFamily="34" charset="0"/>
              <a:buChar char="•"/>
            </a:pPr>
            <a:r>
              <a:rPr lang="en-US" sz="2400" dirty="0"/>
              <a:t>Galileo will assemble a telescope, and with it he will see the mountains on the moon and the moons of Jupiter revolve</a:t>
            </a:r>
          </a:p>
          <a:p>
            <a:pPr marL="342900" indent="-342900">
              <a:buFont typeface="Arial" panose="020B0604020202020204" pitchFamily="34" charset="0"/>
              <a:buChar char="•"/>
            </a:pPr>
            <a:r>
              <a:rPr lang="en-US" sz="2400" dirty="0"/>
              <a:t>The Church will condemn him because his idea challenges the notion that the heavens are fixed, unmoving, and perfect</a:t>
            </a:r>
          </a:p>
        </p:txBody>
      </p:sp>
    </p:spTree>
    <p:extLst>
      <p:ext uri="{BB962C8B-B14F-4D97-AF65-F5344CB8AC3E}">
        <p14:creationId xmlns:p14="http://schemas.microsoft.com/office/powerpoint/2010/main" val="46689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673011" cy="461665"/>
          </a:xfrm>
          <a:prstGeom prst="rect">
            <a:avLst/>
          </a:prstGeom>
          <a:noFill/>
        </p:spPr>
        <p:txBody>
          <a:bodyPr vert="horz" wrap="square" rtlCol="0">
            <a:spAutoFit/>
          </a:bodyPr>
          <a:lstStyle/>
          <a:p>
            <a:pPr algn="ctr"/>
            <a:r>
              <a:rPr lang="en-US" sz="2400" b="1" dirty="0">
                <a:solidFill>
                  <a:srgbClr val="0072BC"/>
                </a:solidFill>
              </a:rPr>
              <a:t>Changing Views of the Universe</a:t>
            </a:r>
          </a:p>
        </p:txBody>
      </p:sp>
      <p:sp>
        <p:nvSpPr>
          <p:cNvPr id="3" name="TextBox 2"/>
          <p:cNvSpPr txBox="1"/>
          <p:nvPr/>
        </p:nvSpPr>
        <p:spPr>
          <a:xfrm>
            <a:off x="349068" y="1460500"/>
            <a:ext cx="8603341" cy="1569660"/>
          </a:xfrm>
          <a:prstGeom prst="rect">
            <a:avLst/>
          </a:prstGeom>
          <a:noFill/>
        </p:spPr>
        <p:txBody>
          <a:bodyPr vert="horz" wrap="square" rtlCol="0">
            <a:spAutoFit/>
          </a:bodyPr>
          <a:lstStyle/>
          <a:p>
            <a:pPr marL="342900" indent="-342900">
              <a:buFont typeface="Arial" panose="020B0604020202020204" pitchFamily="34" charset="0"/>
              <a:buChar char="•"/>
            </a:pPr>
            <a:r>
              <a:rPr lang="en-US" sz="2400" dirty="0"/>
              <a:t>In 1633 Galileo is tried for heresy and faces death. He agrees to proclaim that the earth stood motionless in the center of the universe in court. He does so and as he leaves the court, according to legend, mutters “And yet it moves”</a:t>
            </a:r>
          </a:p>
        </p:txBody>
      </p:sp>
    </p:spTree>
    <p:extLst>
      <p:ext uri="{BB962C8B-B14F-4D97-AF65-F5344CB8AC3E}">
        <p14:creationId xmlns:p14="http://schemas.microsoft.com/office/powerpoint/2010/main" val="330592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Changing Views of the Universe</a:t>
            </a:r>
          </a:p>
        </p:txBody>
      </p:sp>
      <p:pic>
        <p:nvPicPr>
          <p:cNvPr id="3" name="Picture 2" descr="HSWH_SC_L05_R116786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940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The ancient Greek astronomer Ptolemy believed that the Earth was at the center of the universe and the sun and stars revolved around it. This is an image of Ptolemy’s Geocentric Universe.</a:t>
            </a:r>
          </a:p>
        </p:txBody>
      </p:sp>
    </p:spTree>
    <p:extLst>
      <p:ext uri="{BB962C8B-B14F-4D97-AF65-F5344CB8AC3E}">
        <p14:creationId xmlns:p14="http://schemas.microsoft.com/office/powerpoint/2010/main" val="370399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0863"/>
            <a:ext cx="8655594" cy="461665"/>
          </a:xfrm>
          <a:prstGeom prst="rect">
            <a:avLst/>
          </a:prstGeom>
          <a:noFill/>
        </p:spPr>
        <p:txBody>
          <a:bodyPr vert="horz" wrap="square" rtlCol="0">
            <a:spAutoFit/>
          </a:bodyPr>
          <a:lstStyle/>
          <a:p>
            <a:pPr algn="ctr"/>
            <a:r>
              <a:rPr lang="en-US" sz="2400" b="1" dirty="0">
                <a:solidFill>
                  <a:srgbClr val="0072BC"/>
                </a:solidFill>
              </a:rPr>
              <a:t>A New Scientific Method</a:t>
            </a:r>
          </a:p>
        </p:txBody>
      </p:sp>
      <p:sp>
        <p:nvSpPr>
          <p:cNvPr id="3" name="TextBox 2"/>
          <p:cNvSpPr txBox="1"/>
          <p:nvPr/>
        </p:nvSpPr>
        <p:spPr>
          <a:xfrm>
            <a:off x="279400" y="667405"/>
            <a:ext cx="8655594" cy="6001643"/>
          </a:xfrm>
          <a:prstGeom prst="rect">
            <a:avLst/>
          </a:prstGeom>
          <a:noFill/>
        </p:spPr>
        <p:txBody>
          <a:bodyPr vert="horz" wrap="square" rtlCol="0">
            <a:spAutoFit/>
          </a:bodyPr>
          <a:lstStyle/>
          <a:p>
            <a:pPr algn="ctr"/>
            <a:r>
              <a:rPr lang="en-US" sz="2400" dirty="0"/>
              <a:t>Revolutionary Scientific Thinkers</a:t>
            </a:r>
          </a:p>
          <a:p>
            <a:pPr marL="342900" indent="-342900">
              <a:buFont typeface="Arial" panose="020B0604020202020204" pitchFamily="34" charset="0"/>
              <a:buChar char="•"/>
            </a:pPr>
            <a:r>
              <a:rPr lang="en-US" sz="2400" dirty="0"/>
              <a:t>New scientific method is actually a revolution in thought</a:t>
            </a:r>
          </a:p>
          <a:p>
            <a:pPr marL="342900" indent="-342900">
              <a:buFont typeface="Arial" panose="020B0604020202020204" pitchFamily="34" charset="0"/>
              <a:buChar char="•"/>
            </a:pPr>
            <a:r>
              <a:rPr lang="en-US" sz="2400" dirty="0"/>
              <a:t>Francis Bacon (English) and Rene Descartes (French) devoted themselves on how truth is determined</a:t>
            </a:r>
          </a:p>
          <a:p>
            <a:pPr marL="342900" indent="-342900">
              <a:buFont typeface="Arial" panose="020B0604020202020204" pitchFamily="34" charset="0"/>
              <a:buChar char="•"/>
            </a:pPr>
            <a:r>
              <a:rPr lang="en-US" sz="2400" dirty="0"/>
              <a:t>Both will argue that truth is not known at the beginning of inquiry but at the end after a long process of investigation</a:t>
            </a:r>
          </a:p>
          <a:p>
            <a:pPr marL="342900" indent="-342900">
              <a:buFont typeface="Arial" panose="020B0604020202020204" pitchFamily="34" charset="0"/>
              <a:buChar char="•"/>
            </a:pPr>
            <a:r>
              <a:rPr lang="en-US" sz="2400" dirty="0"/>
              <a:t>Bacon will stress experimentation and observation</a:t>
            </a:r>
          </a:p>
          <a:p>
            <a:pPr marL="342900" indent="-342900">
              <a:buFont typeface="Arial" panose="020B0604020202020204" pitchFamily="34" charset="0"/>
              <a:buChar char="•"/>
            </a:pPr>
            <a:r>
              <a:rPr lang="en-US" sz="2400" dirty="0"/>
              <a:t>Descartes emphasized reasoning as the best road to understanding. He will come up with “I think, therefore I am”</a:t>
            </a:r>
          </a:p>
          <a:p>
            <a:pPr algn="ctr"/>
            <a:r>
              <a:rPr lang="en-US" sz="2400" dirty="0"/>
              <a:t>A Step-By-Step Process</a:t>
            </a:r>
          </a:p>
          <a:p>
            <a:pPr marL="342900" indent="-342900">
              <a:buFont typeface="Arial" panose="020B0604020202020204" pitchFamily="34" charset="0"/>
              <a:buChar char="•"/>
            </a:pPr>
            <a:r>
              <a:rPr lang="en-US" sz="2400" dirty="0"/>
              <a:t>Scientists would gather data and to explain the data they would form a hypothesis, then test it with experiments and observation</a:t>
            </a:r>
          </a:p>
          <a:p>
            <a:pPr marL="342900" indent="-342900">
              <a:buFont typeface="Arial" panose="020B0604020202020204" pitchFamily="34" charset="0"/>
              <a:buChar char="•"/>
            </a:pPr>
            <a:r>
              <a:rPr lang="en-US" sz="2400" dirty="0"/>
              <a:t>For the first time mathematical calculations were used to covert the observations and experiments into scientific laws</a:t>
            </a:r>
          </a:p>
          <a:p>
            <a:pPr marL="342900" indent="-342900">
              <a:buFont typeface="Arial" panose="020B0604020202020204" pitchFamily="34" charset="0"/>
              <a:buChar char="•"/>
            </a:pPr>
            <a:r>
              <a:rPr lang="en-US" sz="2400" dirty="0"/>
              <a:t>Bacon and Descartes approach will bring in more revolutionary ideas of thinking in the 1700s</a:t>
            </a:r>
          </a:p>
        </p:txBody>
      </p:sp>
    </p:spTree>
    <p:extLst>
      <p:ext uri="{BB962C8B-B14F-4D97-AF65-F5344CB8AC3E}">
        <p14:creationId xmlns:p14="http://schemas.microsoft.com/office/powerpoint/2010/main" val="82609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New Scientific Method</a:t>
            </a:r>
          </a:p>
        </p:txBody>
      </p:sp>
      <p:pic>
        <p:nvPicPr>
          <p:cNvPr id="3" name="Picture 2" descr="HSWH_SC_L05_R116788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2799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Ancient Greek philosopher Plato meets with students and other philosophers. Plato taught that man should look beyond appearances to learn nature's truths. His teachings were rediscovered by Renaissance scientists and helped shape people's view of the physical world.</a:t>
            </a:r>
          </a:p>
        </p:txBody>
      </p:sp>
    </p:spTree>
    <p:extLst>
      <p:ext uri="{BB962C8B-B14F-4D97-AF65-F5344CB8AC3E}">
        <p14:creationId xmlns:p14="http://schemas.microsoft.com/office/powerpoint/2010/main" val="140176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New Scientific Method</a:t>
            </a:r>
          </a:p>
        </p:txBody>
      </p:sp>
      <p:pic>
        <p:nvPicPr>
          <p:cNvPr id="3" name="Picture 2" descr="HSWH_SC_L05_A0021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Information The scientific method, still used today, is based on careful observation and measurement of data. Why do you think it’s critical to follow each step in sequence and to follow the same procedure for each step?</a:t>
            </a:r>
          </a:p>
        </p:txBody>
      </p:sp>
    </p:spTree>
    <p:extLst>
      <p:ext uri="{BB962C8B-B14F-4D97-AF65-F5344CB8AC3E}">
        <p14:creationId xmlns:p14="http://schemas.microsoft.com/office/powerpoint/2010/main" val="140848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TotalTime>
  <Words>1155</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14</cp:revision>
  <dcterms:created xsi:type="dcterms:W3CDTF">2014-12-05T18:56:07Z</dcterms:created>
  <dcterms:modified xsi:type="dcterms:W3CDTF">2018-02-20T12:17:03Z</dcterms:modified>
</cp:coreProperties>
</file>